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1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bada jara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78514B-A008-494F-9E6F-55A8CF9CDDFA}">
  <a:tblStyle styleId="{3D78514B-A008-494F-9E6F-55A8CF9CDD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859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3-04T22:35:16.518" idx="1">
    <p:pos x="6000" y="0"/>
    <p:text>edit diagram @karim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3-05T22:02:10.914" idx="2">
    <p:pos x="6000" y="0"/>
    <p:text>input type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4a15afe5d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4a15afe5d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15f708e0bb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15f708e0bb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2m 30s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4a15afe5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14a15afe5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IBM’s deepQA system (2010)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5c9de7a0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15c9de7a0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4a15afe5d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4a15afe5d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QUALM 1970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Natural Language Generation system developed by the University of Aberdeen in 2004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5c9de7a0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5c9de7a0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5c9de7a0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15c9de7a0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4a15afe5d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14a15afe5d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5c9de7a0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5c9de7a0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30s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5c9de7a0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5c9de7a0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1m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50ebd69c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50ebd69c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50ebd69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50ebd69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50ebd69c7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150ebd69c7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1m 15s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50ebd69c7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150ebd69c7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50s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50ebd69c7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150ebd69c7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25s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50ebd69c7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50ebd69c7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50ebd69c7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150ebd69c7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50ebd69c7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50ebd69c7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4a15afe5d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14a15afe5d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50ebd69c7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150ebd69c7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30s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50ebd69c7_8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50ebd69c7_8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30s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4a15afe5d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14a15afe5d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1m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50ebd69c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50ebd69c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150ebd69c7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150ebd69c7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150ebd69c7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150ebd69c7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150ebd69c7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150ebd69c7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150ebd69c7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150ebd69c7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150ebd69c7_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150ebd69c7_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150ebd69c7_8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150ebd69c7_8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150ebd69c7_9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150ebd69c7_9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5f708e0b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15f708e0b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150ebd69c7_8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150ebd69c7_8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40s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15c9de7a0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15c9de7a0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50ebd69c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150ebd69c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15c9de7a0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15c9de7a0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25s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15c9de7a0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15c9de7a0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25s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15c9de7a0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15c9de7a0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150ebd69c7_8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150ebd69c7_8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25s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5c9de7a0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15c9de7a0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25s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150ebd69c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150ebd69c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50ebd69c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150ebd69c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1m 15s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– 40s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5f708e0bb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15f708e0bb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3m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150ebd69c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150ebd69c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30s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Talk briefly about what NLP is and its applications.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 few examples of applications to NLP such as </a:t>
            </a:r>
            <a:r>
              <a:rPr lang="en-GB">
                <a:solidFill>
                  <a:schemeClr val="dk1"/>
                </a:solidFill>
              </a:rPr>
              <a:t>text classification,</a:t>
            </a:r>
            <a:r>
              <a:rPr lang="en-GB"/>
              <a:t> text summarisation, text annotation (news key-words), Chat GPT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5c9de7a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15c9de7a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1m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from the 1960s 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</a:rPr>
              <a:t>these systems are build on old limited approaches.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2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724450" y="162000"/>
            <a:ext cx="3695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>
                <a:solidFill>
                  <a:srgbClr val="FFFFFF"/>
                </a:solidFill>
              </a:rPr>
              <a:t>Number of Websites in the world</a:t>
            </a:r>
            <a:endParaRPr sz="2800" b="1">
              <a:solidFill>
                <a:srgbClr val="FFFFFF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8900" y="1617400"/>
            <a:ext cx="3746200" cy="34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0" y="4804800"/>
            <a:ext cx="2130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</a:rPr>
              <a:t>Source: www.internetlivestats.com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/>
        </p:nvSpPr>
        <p:spPr>
          <a:xfrm>
            <a:off x="2118850" y="583550"/>
            <a:ext cx="1752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</a:rPr>
              <a:t>QA History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18" name="Google Shape;118;p23"/>
          <p:cNvSpPr txBox="1">
            <a:spLocks noGrp="1"/>
          </p:cNvSpPr>
          <p:nvPr>
            <p:ph type="body" idx="1"/>
          </p:nvPr>
        </p:nvSpPr>
        <p:spPr>
          <a:xfrm>
            <a:off x="1807675" y="1930500"/>
            <a:ext cx="7336200" cy="24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Old systems used Pattern-Matching approaches.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ANN were used to improve accuracy (</a:t>
            </a:r>
            <a:r>
              <a:rPr lang="en-GB" sz="1600">
                <a:solidFill>
                  <a:schemeClr val="lt1"/>
                </a:solidFill>
              </a:rPr>
              <a:t>IBM’s deepQA system (2010)</a:t>
            </a:r>
            <a:r>
              <a:rPr lang="en-GB">
                <a:solidFill>
                  <a:schemeClr val="lt1"/>
                </a:solidFill>
              </a:rPr>
              <a:t>).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Deep learning approach created a </a:t>
            </a:r>
            <a:r>
              <a:rPr lang="en-GB" b="1" u="sng">
                <a:solidFill>
                  <a:schemeClr val="lt1"/>
                </a:solidFill>
              </a:rPr>
              <a:t>break through</a:t>
            </a:r>
            <a:r>
              <a:rPr lang="en-GB" b="1">
                <a:solidFill>
                  <a:schemeClr val="lt1"/>
                </a:solidFill>
              </a:rPr>
              <a:t>!</a:t>
            </a:r>
            <a:endParaRPr b="1"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In Arabic, SOQAL (2019) is an example of using the deep learning approach.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1076625" y="2053675"/>
            <a:ext cx="55158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>
                <a:solidFill>
                  <a:schemeClr val="lt1"/>
                </a:solidFill>
              </a:rPr>
              <a:t>Question Generation</a:t>
            </a:r>
            <a:endParaRPr sz="4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/>
        </p:nvSpPr>
        <p:spPr>
          <a:xfrm>
            <a:off x="2118850" y="583550"/>
            <a:ext cx="2783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</a:rPr>
              <a:t>QG History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1807675" y="1930500"/>
            <a:ext cx="7336200" cy="25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ct val="100000"/>
              <a:buChar char="●"/>
            </a:pPr>
            <a:r>
              <a:rPr lang="en-GB">
                <a:solidFill>
                  <a:schemeClr val="lt1"/>
                </a:solidFill>
              </a:rPr>
              <a:t>Old systems used Rule-Based approaches (QUALM 1970).</a:t>
            </a:r>
            <a:endParaRPr>
              <a:solidFill>
                <a:schemeClr val="lt1"/>
              </a:solidFill>
            </a:endParaRPr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ct val="100000"/>
              <a:buChar char="●"/>
            </a:pPr>
            <a:r>
              <a:rPr lang="en-GB">
                <a:solidFill>
                  <a:schemeClr val="lt1"/>
                </a:solidFill>
              </a:rPr>
              <a:t>Template-Based approach (NL Generation system by the University of Aberdeen in 2004).</a:t>
            </a:r>
            <a:endParaRPr>
              <a:solidFill>
                <a:schemeClr val="lt1"/>
              </a:solidFill>
            </a:endParaRPr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ct val="100000"/>
              <a:buChar char="●"/>
            </a:pPr>
            <a:r>
              <a:rPr lang="en-GB">
                <a:solidFill>
                  <a:schemeClr val="lt1"/>
                </a:solidFill>
              </a:rPr>
              <a:t>Hybrid systems (UniLM, Microsoft 2020).</a:t>
            </a:r>
            <a:endParaRPr>
              <a:solidFill>
                <a:schemeClr val="lt1"/>
              </a:solidFill>
            </a:endParaRPr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ct val="100000"/>
              <a:buChar char="●"/>
            </a:pPr>
            <a:r>
              <a:rPr lang="en-GB">
                <a:solidFill>
                  <a:schemeClr val="lt1"/>
                </a:solidFill>
              </a:rPr>
              <a:t>Deep learning approach (UniLMv2, Microsoft 2021).</a:t>
            </a:r>
            <a:endParaRPr>
              <a:solidFill>
                <a:schemeClr val="lt1"/>
              </a:solidFill>
            </a:endParaRPr>
          </a:p>
          <a:p>
            <a:pPr marL="457200" lvl="0" indent="-33432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>
                <a:solidFill>
                  <a:schemeClr val="lt1"/>
                </a:solidFill>
              </a:rPr>
              <a:t>In Arabic, AQG (2022) is an example of an Arabic QG system using deep learning.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1058950" y="2177400"/>
            <a:ext cx="55158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</a:rPr>
              <a:t>QA &amp; QG Combined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3183275" y="834350"/>
            <a:ext cx="33096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Related Work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8"/>
          <p:cNvSpPr txBox="1">
            <a:spLocks noGrp="1"/>
          </p:cNvSpPr>
          <p:nvPr>
            <p:ph type="body" idx="1"/>
          </p:nvPr>
        </p:nvSpPr>
        <p:spPr>
          <a:xfrm>
            <a:off x="1807675" y="1930500"/>
            <a:ext cx="7336200" cy="28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Quillionz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Questgen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PrepAI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ChatGPT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9"/>
          <p:cNvPicPr preferRelativeResize="0"/>
          <p:nvPr/>
        </p:nvPicPr>
        <p:blipFill rotWithShape="1">
          <a:blip r:embed="rId4">
            <a:alphaModFix/>
          </a:blip>
          <a:srcRect l="29" r="19"/>
          <a:stretch/>
        </p:blipFill>
        <p:spPr>
          <a:xfrm>
            <a:off x="1199050" y="1222900"/>
            <a:ext cx="6745900" cy="37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5487" y="-19850"/>
            <a:ext cx="3033025" cy="116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50438"/>
            <a:ext cx="8839200" cy="3083080"/>
          </a:xfrm>
          <a:prstGeom prst="rect">
            <a:avLst/>
          </a:prstGeom>
          <a:noFill/>
          <a:ln w="38100" cap="flat" cmpd="sng">
            <a:solidFill>
              <a:srgbClr val="051E1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8" name="Google Shape;158;p30"/>
          <p:cNvPicPr preferRelativeResize="0"/>
          <p:nvPr/>
        </p:nvPicPr>
        <p:blipFill rotWithShape="1">
          <a:blip r:embed="rId5">
            <a:alphaModFix/>
          </a:blip>
          <a:srcRect t="149" b="139"/>
          <a:stretch/>
        </p:blipFill>
        <p:spPr>
          <a:xfrm>
            <a:off x="3227049" y="103475"/>
            <a:ext cx="2689900" cy="961300"/>
          </a:xfrm>
          <a:prstGeom prst="rect">
            <a:avLst/>
          </a:prstGeom>
          <a:noFill/>
          <a:ln w="9525" cap="flat" cmpd="sng">
            <a:solidFill>
              <a:srgbClr val="E1476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3550" y="146975"/>
            <a:ext cx="2496876" cy="68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2325" y="998149"/>
            <a:ext cx="7099351" cy="4005351"/>
          </a:xfrm>
          <a:prstGeom prst="rect">
            <a:avLst/>
          </a:prstGeom>
          <a:noFill/>
          <a:ln w="38100" cap="flat" cmpd="sng">
            <a:solidFill>
              <a:srgbClr val="051E1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5" name="Google Shape;16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1200" y="998150"/>
            <a:ext cx="7132617" cy="4005349"/>
          </a:xfrm>
          <a:prstGeom prst="rect">
            <a:avLst/>
          </a:prstGeom>
          <a:noFill/>
          <a:ln w="38100" cap="flat" cmpd="sng">
            <a:solidFill>
              <a:srgbClr val="051E1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6" name="Google Shape;16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1200" y="998150"/>
            <a:ext cx="7105293" cy="4005350"/>
          </a:xfrm>
          <a:prstGeom prst="rect">
            <a:avLst/>
          </a:prstGeom>
          <a:noFill/>
          <a:ln w="38100" cap="flat" cmpd="sng">
            <a:solidFill>
              <a:srgbClr val="051E1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7" name="Google Shape;16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1200" y="997147"/>
            <a:ext cx="7105299" cy="4006355"/>
          </a:xfrm>
          <a:prstGeom prst="rect">
            <a:avLst/>
          </a:prstGeom>
          <a:noFill/>
          <a:ln w="38100" cap="flat" cmpd="sng">
            <a:solidFill>
              <a:srgbClr val="051E1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1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2"/>
          <p:cNvPicPr preferRelativeResize="0"/>
          <p:nvPr/>
        </p:nvPicPr>
        <p:blipFill rotWithShape="1">
          <a:blip r:embed="rId4">
            <a:alphaModFix/>
          </a:blip>
          <a:srcRect l="388"/>
          <a:stretch/>
        </p:blipFill>
        <p:spPr>
          <a:xfrm>
            <a:off x="485425" y="899025"/>
            <a:ext cx="8173148" cy="4175325"/>
          </a:xfrm>
          <a:prstGeom prst="rect">
            <a:avLst/>
          </a:prstGeom>
          <a:noFill/>
          <a:ln w="38100" cap="flat" cmpd="sng">
            <a:solidFill>
              <a:srgbClr val="051E1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3" name="Google Shape;17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8626" y="85000"/>
            <a:ext cx="661299" cy="66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/>
          <p:nvPr/>
        </p:nvSpPr>
        <p:spPr>
          <a:xfrm>
            <a:off x="4008825" y="100700"/>
            <a:ext cx="4952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75AC9D"/>
                </a:solidFill>
              </a:rPr>
              <a:t>ChatGPT</a:t>
            </a:r>
            <a:endParaRPr sz="3000" b="1">
              <a:solidFill>
                <a:srgbClr val="75AC9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2986000" y="1956525"/>
            <a:ext cx="3587400" cy="8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800">
                <a:solidFill>
                  <a:schemeClr val="lt1"/>
                </a:solidFill>
              </a:rPr>
              <a:t>Q&amp;Arabic</a:t>
            </a:r>
            <a:endParaRPr sz="5800">
              <a:solidFill>
                <a:schemeClr val="lt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986000" y="2700300"/>
            <a:ext cx="431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An Automatic Questions &amp; Answers FAQ Generator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2213500" y="573375"/>
            <a:ext cx="3302100" cy="22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Language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Transformer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Models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0" name="Google Shape;180;p33"/>
          <p:cNvSpPr txBox="1"/>
          <p:nvPr/>
        </p:nvSpPr>
        <p:spPr>
          <a:xfrm>
            <a:off x="0" y="4795275"/>
            <a:ext cx="61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5510" y="0"/>
            <a:ext cx="3628490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2" name="Google Shape;182;p33"/>
          <p:cNvSpPr txBox="1"/>
          <p:nvPr/>
        </p:nvSpPr>
        <p:spPr>
          <a:xfrm>
            <a:off x="-51875" y="4774200"/>
            <a:ext cx="551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highlight>
                  <a:schemeClr val="dk1"/>
                </a:highlight>
              </a:rPr>
              <a:t>Vaswani, Ashish, Noam Shazeer, Niki Parmar, Jakob Uszkoreit, Llion Jones, Aidan N. Gomez, Łukasz Kaiser, and Illia Polosukhin. "Attention is all you need." </a:t>
            </a:r>
            <a:r>
              <a:rPr lang="en-GB" sz="600" i="1">
                <a:solidFill>
                  <a:schemeClr val="lt1"/>
                </a:solidFill>
                <a:highlight>
                  <a:schemeClr val="dk1"/>
                </a:highlight>
              </a:rPr>
              <a:t>Advances in neural information processing systems</a:t>
            </a:r>
            <a:r>
              <a:rPr lang="en-GB" sz="600">
                <a:solidFill>
                  <a:schemeClr val="lt1"/>
                </a:solidFill>
                <a:highlight>
                  <a:schemeClr val="dk1"/>
                </a:highlight>
              </a:rPr>
              <a:t> 30 (2017).</a:t>
            </a:r>
            <a:endParaRPr sz="6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378" y="620654"/>
            <a:ext cx="1109694" cy="110969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4"/>
          <p:cNvSpPr txBox="1">
            <a:spLocks noGrp="1"/>
          </p:cNvSpPr>
          <p:nvPr>
            <p:ph type="title"/>
          </p:nvPr>
        </p:nvSpPr>
        <p:spPr>
          <a:xfrm>
            <a:off x="4018200" y="488225"/>
            <a:ext cx="110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BERT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0" y="4795275"/>
            <a:ext cx="61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4"/>
          <p:cNvSpPr txBox="1"/>
          <p:nvPr/>
        </p:nvSpPr>
        <p:spPr>
          <a:xfrm>
            <a:off x="289200" y="4636875"/>
            <a:ext cx="8565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</a:rPr>
              <a:t>Devlin, Jacob, Ming-Wei Chang, Kenton Lee, and Kristina Toutanova. "Bert: Pre-training of deep bidirectional transformers for language understanding." arXiv preprint arXiv:1810.04805 (2018).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191" name="Google Shape;19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0413" y="1692925"/>
            <a:ext cx="7303174" cy="2943950"/>
          </a:xfrm>
          <a:prstGeom prst="rect">
            <a:avLst/>
          </a:prstGeom>
          <a:noFill/>
          <a:ln w="38100" cap="flat" cmpd="sng">
            <a:solidFill>
              <a:srgbClr val="E1476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2" name="Google Shape;192;p34"/>
          <p:cNvSpPr txBox="1"/>
          <p:nvPr/>
        </p:nvSpPr>
        <p:spPr>
          <a:xfrm>
            <a:off x="2183250" y="0"/>
            <a:ext cx="4777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</a:rPr>
              <a:t>Bidirectional Encoder Representations from Transformers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>
            <a:spLocks noGrp="1"/>
          </p:cNvSpPr>
          <p:nvPr>
            <p:ph type="title"/>
          </p:nvPr>
        </p:nvSpPr>
        <p:spPr>
          <a:xfrm>
            <a:off x="4133088" y="489600"/>
            <a:ext cx="87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T5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p35"/>
          <p:cNvSpPr txBox="1"/>
          <p:nvPr/>
        </p:nvSpPr>
        <p:spPr>
          <a:xfrm>
            <a:off x="0" y="4795275"/>
            <a:ext cx="61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5"/>
          <p:cNvSpPr txBox="1"/>
          <p:nvPr/>
        </p:nvSpPr>
        <p:spPr>
          <a:xfrm>
            <a:off x="1077738" y="4425975"/>
            <a:ext cx="698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</a:rPr>
              <a:t>Raffel, Colin, Noam Shazeer, Adam Roberts, Katherine Lee, Sharan Narang, Michael Matena, Yanqi Zhou, Wei Li, and Peter J. Liu. "Exploring the limits of transfer learning with a unified text-to-text transformer." The Journal of Machine Learning Research 21, no. 1 (2020): 5485-5551.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874" y="1872000"/>
            <a:ext cx="7446248" cy="2553975"/>
          </a:xfrm>
          <a:prstGeom prst="rect">
            <a:avLst/>
          </a:prstGeom>
          <a:noFill/>
          <a:ln w="38100" cap="flat" cmpd="sng">
            <a:solidFill>
              <a:srgbClr val="E1476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1" name="Google Shape;201;p35"/>
          <p:cNvSpPr txBox="1"/>
          <p:nvPr/>
        </p:nvSpPr>
        <p:spPr>
          <a:xfrm>
            <a:off x="2183250" y="0"/>
            <a:ext cx="4777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</a:rPr>
              <a:t>Text-to-Text Transfer Transformer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title"/>
          </p:nvPr>
        </p:nvSpPr>
        <p:spPr>
          <a:xfrm>
            <a:off x="3147050" y="530750"/>
            <a:ext cx="557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AraT5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07" name="Google Shape;207;p36"/>
          <p:cNvSpPr txBox="1"/>
          <p:nvPr/>
        </p:nvSpPr>
        <p:spPr>
          <a:xfrm>
            <a:off x="0" y="4795275"/>
            <a:ext cx="61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6"/>
          <p:cNvSpPr txBox="1"/>
          <p:nvPr/>
        </p:nvSpPr>
        <p:spPr>
          <a:xfrm>
            <a:off x="962100" y="4810725"/>
            <a:ext cx="721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</a:rPr>
              <a:t>Elmadany, AbdelRahim, and Muhammad Abdul-Mageed. "AraT5: Text-to-text transformers for Arabic language generation." In Proceedings of the 60th Annual Meeting of the Association for Computational Linguistics (Volume 1: Long Papers), pp. 628-647. 2022.</a:t>
            </a:r>
            <a:endParaRPr sz="600">
              <a:solidFill>
                <a:schemeClr val="lt1"/>
              </a:solidFill>
            </a:endParaRPr>
          </a:p>
        </p:txBody>
      </p:sp>
      <p:pic>
        <p:nvPicPr>
          <p:cNvPr id="209" name="Google Shape;20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8075" y="1337975"/>
            <a:ext cx="5367851" cy="3472750"/>
          </a:xfrm>
          <a:prstGeom prst="rect">
            <a:avLst/>
          </a:prstGeom>
          <a:noFill/>
          <a:ln w="38100" cap="flat" cmpd="sng">
            <a:solidFill>
              <a:srgbClr val="E1476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 Datasets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5" name="Google Shape;215;p37"/>
          <p:cNvSpPr txBox="1"/>
          <p:nvPr/>
        </p:nvSpPr>
        <p:spPr>
          <a:xfrm>
            <a:off x="0" y="4795275"/>
            <a:ext cx="61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16" name="Google Shape;216;p37"/>
          <p:cNvGraphicFramePr/>
          <p:nvPr/>
        </p:nvGraphicFramePr>
        <p:xfrm>
          <a:off x="952500" y="170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{3D78514B-A008-494F-9E6F-55A8CF9CDDFA}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Dataset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# Q/A Pairs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# Paragraphs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# Articles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Arabic-SQuAD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48,344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10,364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-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AAQAD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17,911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3,381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299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TyDiQA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16,425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15,726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-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MLQA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5,852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5,085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2,627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ARCD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1,395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465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155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Total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89,927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35,021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-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E1476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51E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/>
        </p:nvSpPr>
        <p:spPr>
          <a:xfrm>
            <a:off x="0" y="4795275"/>
            <a:ext cx="61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925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>
            <a:spLocks noGrp="1"/>
          </p:cNvSpPr>
          <p:nvPr>
            <p:ph type="title"/>
          </p:nvPr>
        </p:nvSpPr>
        <p:spPr>
          <a:xfrm>
            <a:off x="1058950" y="2177400"/>
            <a:ext cx="55158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</a:rPr>
              <a:t>Proposed System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>
            <a:spLocks noGrp="1"/>
          </p:cNvSpPr>
          <p:nvPr>
            <p:ph type="title"/>
          </p:nvPr>
        </p:nvSpPr>
        <p:spPr>
          <a:xfrm>
            <a:off x="3205400" y="831750"/>
            <a:ext cx="526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System Architecture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3" name="Google Shape;233;p40"/>
          <p:cNvSpPr txBox="1"/>
          <p:nvPr/>
        </p:nvSpPr>
        <p:spPr>
          <a:xfrm>
            <a:off x="0" y="4795275"/>
            <a:ext cx="61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450" y="1665200"/>
            <a:ext cx="8809099" cy="3284750"/>
          </a:xfrm>
          <a:prstGeom prst="rect">
            <a:avLst/>
          </a:prstGeom>
          <a:noFill/>
          <a:ln w="38100" cap="flat" cmpd="sng">
            <a:solidFill>
              <a:srgbClr val="E1476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>
            <a:spLocks noGrp="1"/>
          </p:cNvSpPr>
          <p:nvPr>
            <p:ph type="title"/>
          </p:nvPr>
        </p:nvSpPr>
        <p:spPr>
          <a:xfrm>
            <a:off x="2255750" y="539225"/>
            <a:ext cx="516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Operating Environments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p41"/>
          <p:cNvSpPr txBox="1"/>
          <p:nvPr/>
        </p:nvSpPr>
        <p:spPr>
          <a:xfrm>
            <a:off x="0" y="4795275"/>
            <a:ext cx="61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375" y="1792063"/>
            <a:ext cx="1542975" cy="14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251" y="2360900"/>
            <a:ext cx="2631951" cy="91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 rotWithShape="1">
          <a:blip r:embed="rId6">
            <a:alphaModFix/>
          </a:blip>
          <a:srcRect l="26272" r="27805"/>
          <a:stretch/>
        </p:blipFill>
        <p:spPr>
          <a:xfrm>
            <a:off x="3825526" y="1377662"/>
            <a:ext cx="1492925" cy="16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6262" y="3506125"/>
            <a:ext cx="1859277" cy="128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18478" y="3343075"/>
            <a:ext cx="1936250" cy="145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>
            <a:spLocks noGrp="1"/>
          </p:cNvSpPr>
          <p:nvPr>
            <p:ph type="title"/>
          </p:nvPr>
        </p:nvSpPr>
        <p:spPr>
          <a:xfrm>
            <a:off x="1058950" y="2177400"/>
            <a:ext cx="55158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</a:rPr>
              <a:t>GUI Mockups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85550" y="833200"/>
            <a:ext cx="27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Meet Our Team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4">
            <a:alphaModFix/>
          </a:blip>
          <a:srcRect l="9076" t="23626" r="9084" b="14989"/>
          <a:stretch/>
        </p:blipFill>
        <p:spPr>
          <a:xfrm>
            <a:off x="3619500" y="1753275"/>
            <a:ext cx="1905000" cy="19050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5">
            <a:alphaModFix/>
          </a:blip>
          <a:srcRect t="12502" b="12495"/>
          <a:stretch/>
        </p:blipFill>
        <p:spPr>
          <a:xfrm>
            <a:off x="723225" y="1753263"/>
            <a:ext cx="1905000" cy="19050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6">
            <a:alphaModFix/>
          </a:blip>
          <a:srcRect t="17775" b="7222"/>
          <a:stretch/>
        </p:blipFill>
        <p:spPr>
          <a:xfrm>
            <a:off x="6515775" y="1753275"/>
            <a:ext cx="1905000" cy="19050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1" name="Google Shape;71;p15"/>
          <p:cNvSpPr txBox="1"/>
          <p:nvPr/>
        </p:nvSpPr>
        <p:spPr>
          <a:xfrm>
            <a:off x="3619500" y="3780050"/>
            <a:ext cx="190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Obada Tahayna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515775" y="3780050"/>
            <a:ext cx="190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Momen Bazzar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723225" y="3780050"/>
            <a:ext cx="190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Karim Halayqa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337950" y="4688900"/>
            <a:ext cx="246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Supervisor: Dr. Radi Jarrar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/>
        </p:nvSpPr>
        <p:spPr>
          <a:xfrm>
            <a:off x="0" y="4795275"/>
            <a:ext cx="61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6" name="Google Shape;2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1" cy="5140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/>
        </p:nvSpPr>
        <p:spPr>
          <a:xfrm>
            <a:off x="0" y="4795275"/>
            <a:ext cx="61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"/>
            <a:ext cx="9144001" cy="5140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/>
        </p:nvSpPr>
        <p:spPr>
          <a:xfrm>
            <a:off x="0" y="4795275"/>
            <a:ext cx="61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8" name="Google Shape;26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"/>
            <a:ext cx="9144001" cy="5140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/>
        </p:nvSpPr>
        <p:spPr>
          <a:xfrm>
            <a:off x="0" y="4795275"/>
            <a:ext cx="61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"/>
            <a:ext cx="9144001" cy="5140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/>
          <p:nvPr/>
        </p:nvSpPr>
        <p:spPr>
          <a:xfrm>
            <a:off x="0" y="4795275"/>
            <a:ext cx="61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0" name="Google Shape;2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013" y="0"/>
            <a:ext cx="53979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/>
        </p:nvSpPr>
        <p:spPr>
          <a:xfrm>
            <a:off x="0" y="4795275"/>
            <a:ext cx="61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394" y="0"/>
            <a:ext cx="72732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/>
          <p:nvPr/>
        </p:nvSpPr>
        <p:spPr>
          <a:xfrm>
            <a:off x="0" y="4795275"/>
            <a:ext cx="61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" name="Google Shape;29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394" y="0"/>
            <a:ext cx="72732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 txBox="1">
            <a:spLocks noGrp="1"/>
          </p:cNvSpPr>
          <p:nvPr>
            <p:ph type="title"/>
          </p:nvPr>
        </p:nvSpPr>
        <p:spPr>
          <a:xfrm>
            <a:off x="1058950" y="2177400"/>
            <a:ext cx="55158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</a:rPr>
              <a:t>System Diagrams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>
            <a:spLocks noGrp="1"/>
          </p:cNvSpPr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Class Diagram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03" name="Google Shape;303;p51"/>
          <p:cNvSpPr txBox="1"/>
          <p:nvPr/>
        </p:nvSpPr>
        <p:spPr>
          <a:xfrm>
            <a:off x="0" y="4795275"/>
            <a:ext cx="61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4" name="Google Shape;304;p51"/>
          <p:cNvPicPr preferRelativeResize="0"/>
          <p:nvPr/>
        </p:nvPicPr>
        <p:blipFill rotWithShape="1">
          <a:blip r:embed="rId4">
            <a:alphaModFix/>
          </a:blip>
          <a:srcRect b="-999"/>
          <a:stretch/>
        </p:blipFill>
        <p:spPr>
          <a:xfrm>
            <a:off x="2537227" y="1110950"/>
            <a:ext cx="4069550" cy="3907625"/>
          </a:xfrm>
          <a:prstGeom prst="rect">
            <a:avLst/>
          </a:prstGeom>
          <a:noFill/>
          <a:ln w="38100" cap="flat" cmpd="sng">
            <a:solidFill>
              <a:srgbClr val="051E1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2"/>
          <p:cNvSpPr txBox="1">
            <a:spLocks noGrp="1"/>
          </p:cNvSpPr>
          <p:nvPr>
            <p:ph type="title"/>
          </p:nvPr>
        </p:nvSpPr>
        <p:spPr>
          <a:xfrm>
            <a:off x="311700" y="265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Use Case Diagram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310" name="Google Shape;310;p52"/>
          <p:cNvSpPr txBox="1"/>
          <p:nvPr/>
        </p:nvSpPr>
        <p:spPr>
          <a:xfrm>
            <a:off x="0" y="4795275"/>
            <a:ext cx="61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1" name="Google Shape;311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3913" y="1065350"/>
            <a:ext cx="2996175" cy="3996624"/>
          </a:xfrm>
          <a:prstGeom prst="rect">
            <a:avLst/>
          </a:prstGeom>
          <a:noFill/>
          <a:ln w="38100" cap="flat" cmpd="sng">
            <a:solidFill>
              <a:srgbClr val="051E1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83275" y="834350"/>
            <a:ext cx="18417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Outline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1807675" y="1930500"/>
            <a:ext cx="7336200" cy="24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Introduction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Background, Literature Review and Related Work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Proposed System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System Design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Future Plan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>
            <a:spLocks noGrp="1"/>
          </p:cNvSpPr>
          <p:nvPr>
            <p:ph type="title"/>
          </p:nvPr>
        </p:nvSpPr>
        <p:spPr>
          <a:xfrm>
            <a:off x="2349825" y="76200"/>
            <a:ext cx="4371900" cy="9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lt1"/>
                </a:solidFill>
              </a:rPr>
              <a:t>QA Generation Activity Diagram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317" name="Google Shape;317;p53"/>
          <p:cNvSpPr txBox="1"/>
          <p:nvPr/>
        </p:nvSpPr>
        <p:spPr>
          <a:xfrm>
            <a:off x="0" y="4795275"/>
            <a:ext cx="61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8" name="Google Shape;31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964" y="1172125"/>
            <a:ext cx="6397623" cy="3512651"/>
          </a:xfrm>
          <a:prstGeom prst="rect">
            <a:avLst/>
          </a:prstGeom>
          <a:noFill/>
          <a:ln w="38100" cap="flat" cmpd="sng">
            <a:solidFill>
              <a:srgbClr val="051E1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 txBox="1">
            <a:spLocks noGrp="1"/>
          </p:cNvSpPr>
          <p:nvPr>
            <p:ph type="title"/>
          </p:nvPr>
        </p:nvSpPr>
        <p:spPr>
          <a:xfrm>
            <a:off x="2349825" y="76200"/>
            <a:ext cx="4371900" cy="9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QA Generation Sequence Diagram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324" name="Google Shape;324;p54"/>
          <p:cNvSpPr txBox="1"/>
          <p:nvPr/>
        </p:nvSpPr>
        <p:spPr>
          <a:xfrm>
            <a:off x="0" y="4795275"/>
            <a:ext cx="61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5" name="Google Shape;325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525" y="1205900"/>
            <a:ext cx="7696944" cy="3472750"/>
          </a:xfrm>
          <a:prstGeom prst="rect">
            <a:avLst/>
          </a:prstGeom>
          <a:noFill/>
          <a:ln w="38100" cap="flat" cmpd="sng">
            <a:solidFill>
              <a:srgbClr val="051E1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5"/>
          <p:cNvSpPr txBox="1">
            <a:spLocks noGrp="1"/>
          </p:cNvSpPr>
          <p:nvPr>
            <p:ph type="title"/>
          </p:nvPr>
        </p:nvSpPr>
        <p:spPr>
          <a:xfrm>
            <a:off x="2332700" y="290525"/>
            <a:ext cx="43719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 b="1">
                <a:solidFill>
                  <a:schemeClr val="lt1"/>
                </a:solidFill>
              </a:rPr>
              <a:t>Deployment Diagram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sp>
        <p:nvSpPr>
          <p:cNvPr id="331" name="Google Shape;331;p55"/>
          <p:cNvSpPr txBox="1"/>
          <p:nvPr/>
        </p:nvSpPr>
        <p:spPr>
          <a:xfrm>
            <a:off x="0" y="4795275"/>
            <a:ext cx="61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2" name="Google Shape;332;p55"/>
          <p:cNvPicPr preferRelativeResize="0"/>
          <p:nvPr/>
        </p:nvPicPr>
        <p:blipFill rotWithShape="1">
          <a:blip r:embed="rId4">
            <a:alphaModFix/>
          </a:blip>
          <a:srcRect l="1922"/>
          <a:stretch/>
        </p:blipFill>
        <p:spPr>
          <a:xfrm>
            <a:off x="3146675" y="1084001"/>
            <a:ext cx="2850650" cy="3890426"/>
          </a:xfrm>
          <a:prstGeom prst="rect">
            <a:avLst/>
          </a:prstGeom>
          <a:noFill/>
          <a:ln w="38100" cap="flat" cmpd="sng">
            <a:solidFill>
              <a:srgbClr val="051E1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6"/>
          <p:cNvSpPr txBox="1">
            <a:spLocks noGrp="1"/>
          </p:cNvSpPr>
          <p:nvPr>
            <p:ph type="title"/>
          </p:nvPr>
        </p:nvSpPr>
        <p:spPr>
          <a:xfrm>
            <a:off x="1518275" y="2202375"/>
            <a:ext cx="50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020">
                <a:solidFill>
                  <a:schemeClr val="lt1"/>
                </a:solidFill>
              </a:rPr>
              <a:t>FUTURE PLAN</a:t>
            </a:r>
            <a:endParaRPr sz="4020">
              <a:solidFill>
                <a:schemeClr val="lt1"/>
              </a:solidFill>
            </a:endParaRPr>
          </a:p>
        </p:txBody>
      </p:sp>
      <p:sp>
        <p:nvSpPr>
          <p:cNvPr id="338" name="Google Shape;338;p56"/>
          <p:cNvSpPr txBox="1"/>
          <p:nvPr/>
        </p:nvSpPr>
        <p:spPr>
          <a:xfrm>
            <a:off x="0" y="4795275"/>
            <a:ext cx="61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56"/>
          <p:cNvSpPr txBox="1"/>
          <p:nvPr/>
        </p:nvSpPr>
        <p:spPr>
          <a:xfrm>
            <a:off x="1892675" y="2926175"/>
            <a:ext cx="4292700" cy="1046700"/>
          </a:xfrm>
          <a:prstGeom prst="rect">
            <a:avLst/>
          </a:prstGeom>
          <a:noFill/>
          <a:ln w="19050" cap="flat" cmpd="sng">
            <a:solidFill>
              <a:srgbClr val="E1476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Transformer Models Fine-Tuning.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Back-end Service Implementation.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Front-end Service Implementation.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Deployment.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8"/>
          <p:cNvSpPr txBox="1">
            <a:spLocks noGrp="1"/>
          </p:cNvSpPr>
          <p:nvPr>
            <p:ph type="title"/>
          </p:nvPr>
        </p:nvSpPr>
        <p:spPr>
          <a:xfrm>
            <a:off x="2186950" y="2056650"/>
            <a:ext cx="504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6000">
                <a:solidFill>
                  <a:schemeClr val="lt1"/>
                </a:solidFill>
              </a:rPr>
              <a:t>THANK YOU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352" name="Google Shape;352;p58"/>
          <p:cNvSpPr txBox="1"/>
          <p:nvPr/>
        </p:nvSpPr>
        <p:spPr>
          <a:xfrm>
            <a:off x="0" y="4795275"/>
            <a:ext cx="619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1058950" y="2070225"/>
            <a:ext cx="55158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chemeClr val="lt1"/>
                </a:solidFill>
              </a:rPr>
              <a:t>MOTIVATION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200300" y="845700"/>
            <a:ext cx="394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Aims and Objectives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1787100" y="1919350"/>
            <a:ext cx="7356900" cy="28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Efficient solution for Arabic Q&amp;A automation.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Contribution to ML and NLP for the Arabic language.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Web-based platform for Arabic FAQs generation.</a:t>
            </a:r>
            <a:endParaRPr>
              <a:solidFill>
                <a:schemeClr val="lt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1476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Design, implement, evaluate, and test Q&amp;A system.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1108975" y="1808075"/>
            <a:ext cx="5515800" cy="17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</a:rPr>
              <a:t>Background &amp; </a:t>
            </a:r>
            <a:endParaRPr sz="40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</a:rPr>
              <a:t>Literature Review</a:t>
            </a:r>
            <a:endParaRPr sz="4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2251300" y="583225"/>
            <a:ext cx="543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Natural Language Processing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1275" y="1441175"/>
            <a:ext cx="5161452" cy="3442651"/>
          </a:xfrm>
          <a:prstGeom prst="rect">
            <a:avLst/>
          </a:prstGeom>
          <a:noFill/>
          <a:ln w="38100" cap="flat" cmpd="sng">
            <a:solidFill>
              <a:srgbClr val="E1476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xfrm>
            <a:off x="1166100" y="2177400"/>
            <a:ext cx="55158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lt1"/>
                </a:solidFill>
              </a:rPr>
              <a:t>Question Answering</a:t>
            </a:r>
            <a:endParaRPr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619</Words>
  <Application>Microsoft Office PowerPoint</Application>
  <PresentationFormat>On-screen Show (16:9)</PresentationFormat>
  <Paragraphs>150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Arial</vt:lpstr>
      <vt:lpstr>Simple Light</vt:lpstr>
      <vt:lpstr>PowerPoint Presentation</vt:lpstr>
      <vt:lpstr>Q&amp;Arabic</vt:lpstr>
      <vt:lpstr>Meet Our Team</vt:lpstr>
      <vt:lpstr>Outline</vt:lpstr>
      <vt:lpstr>MOTIVATION</vt:lpstr>
      <vt:lpstr>Aims and Objectives</vt:lpstr>
      <vt:lpstr>Background &amp;  Literature Review</vt:lpstr>
      <vt:lpstr>Natural Language Processing</vt:lpstr>
      <vt:lpstr>Question Answering</vt:lpstr>
      <vt:lpstr>PowerPoint Presentation</vt:lpstr>
      <vt:lpstr>PowerPoint Presentation</vt:lpstr>
      <vt:lpstr>Question Generation</vt:lpstr>
      <vt:lpstr>PowerPoint Presentation</vt:lpstr>
      <vt:lpstr>QA &amp; QG Combined</vt:lpstr>
      <vt:lpstr>Related Work  </vt:lpstr>
      <vt:lpstr>PowerPoint Presentation</vt:lpstr>
      <vt:lpstr>PowerPoint Presentation</vt:lpstr>
      <vt:lpstr>PowerPoint Presentation</vt:lpstr>
      <vt:lpstr>PowerPoint Presentation</vt:lpstr>
      <vt:lpstr>Language Transformer Models</vt:lpstr>
      <vt:lpstr>BERT</vt:lpstr>
      <vt:lpstr>T5  </vt:lpstr>
      <vt:lpstr>AraT5  </vt:lpstr>
      <vt:lpstr> Datasets</vt:lpstr>
      <vt:lpstr>PowerPoint Presentation</vt:lpstr>
      <vt:lpstr>Proposed System</vt:lpstr>
      <vt:lpstr>System Architecture</vt:lpstr>
      <vt:lpstr>Operating Environments</vt:lpstr>
      <vt:lpstr>GUI Mockups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Diagrams</vt:lpstr>
      <vt:lpstr>Class Diagram</vt:lpstr>
      <vt:lpstr>Use Case Diagram  </vt:lpstr>
      <vt:lpstr>QA Generation Activity Diagram   </vt:lpstr>
      <vt:lpstr>QA Generation Sequence Diagram  </vt:lpstr>
      <vt:lpstr>Deployment Diagram  </vt:lpstr>
      <vt:lpstr>FUTURE PLAN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obada jaras</cp:lastModifiedBy>
  <cp:revision>1</cp:revision>
  <dcterms:modified xsi:type="dcterms:W3CDTF">2023-03-10T17:45:32Z</dcterms:modified>
</cp:coreProperties>
</file>